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58" r:id="rId4"/>
    <p:sldId id="259" r:id="rId5"/>
    <p:sldId id="260" r:id="rId6"/>
    <p:sldId id="271" r:id="rId7"/>
    <p:sldId id="267" r:id="rId8"/>
    <p:sldId id="272" r:id="rId9"/>
    <p:sldId id="261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651D32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48" autoAdjust="0"/>
    <p:restoredTop sz="96391" autoAdjust="0"/>
  </p:normalViewPr>
  <p:slideViewPr>
    <p:cSldViewPr>
      <p:cViewPr varScale="1">
        <p:scale>
          <a:sx n="88" d="100"/>
          <a:sy n="88" d="100"/>
        </p:scale>
        <p:origin x="72" y="690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30/11/2022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71583" y="1958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</a:t>
            </a:r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RESULTADOS </a:t>
            </a:r>
          </a:p>
          <a:p>
            <a:pPr algn="ctr"/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  <a:endParaRPr lang="es-MX" sz="13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  <a:cs typeface="Times New Roman" pitchFamily="18" charset="0"/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852656" y="512028"/>
            <a:ext cx="4645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RIESGO</a:t>
            </a:r>
            <a:r>
              <a:rPr lang="es-MX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 CARDIOVASCULAR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225838" y="27823"/>
            <a:ext cx="1980000" cy="756000"/>
          </a:xfrm>
          <a:prstGeom prst="rect">
            <a:avLst/>
          </a:prstGeom>
        </p:spPr>
      </p:pic>
      <p:pic>
        <p:nvPicPr>
          <p:cNvPr id="23" name="Imagen 22"/>
          <p:cNvPicPr/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8697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is.salud.gob.mx/contenidos/basesdedatos/BD_Cubos_gobmx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affaspe.gob.mx/App/Portal/inde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://saludsinaloa.gob.mx/index.php/transparencia/" TargetMode="External"/><Relationship Id="rId4" Type="http://schemas.openxmlformats.org/officeDocument/2006/relationships/hyperlink" Target="http://saludsinaloa.gob.mx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20354"/>
              </p:ext>
            </p:extLst>
          </p:nvPr>
        </p:nvGraphicFramePr>
        <p:xfrm>
          <a:off x="251520" y="1514367"/>
          <a:ext cx="8640960" cy="162185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676"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Riesgo Cardiovascular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 operado por los SSS, y el problema público que busca atender es la prevención y detección oportuna de casos para tratas, controlar y prevenir las enfermedades cardiometabólicas y sus complicaciones. </a:t>
                      </a: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es-MX" sz="7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objetivo del programa es asegurar que las acciones de prevención, detección, diagnóstico, tratamiento y control de las enfermedades cardiometabólicas, se realicen con la atención oportuna con profesionales de la salud capacitados y con la adopción de protocolos simples y estandarizados para mejorar el tratamiento farmacológico, a fin de disminuir la morbilidad y mortalidad a causas de estas enfermedades.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</a:t>
            </a:r>
            <a:r>
              <a:rPr lang="es-MX" sz="16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del Programa</a:t>
            </a:r>
            <a:endParaRPr lang="es-MX" sz="16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82" y="3500309"/>
            <a:ext cx="3259434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30943"/>
              </p:ext>
            </p:extLst>
          </p:nvPr>
        </p:nvGraphicFramePr>
        <p:xfrm>
          <a:off x="251520" y="3175274"/>
          <a:ext cx="4896000" cy="33500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3924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Las actividades que se realizan en el programa son: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Detección y control del sobrepeso, el riesgo cardiovascular y diabetes mellitus;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asimismo como su tratamiento integral.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Prevención y tratamiento de algunas complicaciones (comorbilidades) y secuelas de diabetes mellitus, hipertensión arterial y dislipidemias.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Atención de pacientes con alto riesgo en desarrollar ECNT.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Promoción para el control de las ECNT.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Aplicación del proceso enfermería, (plan de cuidados individualizado).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Consejería en nutrición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y t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erapia psicológica.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Formación de grupos preventivos de UNEMEs EC.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Actividades de trabajo de campo en escuelas, lugares laborales y módulos de detección.</a:t>
                      </a:r>
                    </a:p>
                    <a:p>
                      <a:pPr marL="396000" lvl="1" indent="-2286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Formación para acreditación, re-acreditación, acreditación por excelencia de los grupos de ayuda mutua en unidades de salud.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10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72750"/>
              </p:ext>
            </p:extLst>
          </p:nvPr>
        </p:nvGraphicFramePr>
        <p:xfrm>
          <a:off x="251520" y="1534708"/>
          <a:ext cx="8640960" cy="459403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4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42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personal de contrato del Ramo 12.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Personal poco comprometido.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Apatía por parte del personal médico para captura en el SIC.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Desabasto de tiras reactivas de glucosa, hemoglobina glucosilada, perfil de lípidos y microalbuminuria.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100" b="0" kern="1200" dirty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Desabasto de medicamentos para las enfermedades de riesgos cardiovascular.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Cambios en los lineamientos para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Ajustes presupuestales imprevistos.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Precios INSABI muy por debajo de los precios del mercado, lo que dificulta las compras estatales que subsanen el desabasto por retraso en la entrega de medicamentos de compra consolidada.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Proceso de adquisición de medicamentos continua con retrasos en entregas a los estados.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procesos administrativos son largos respecto a la adquisición de los insumos.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Continua la pandemia por SARS-CoV-2 (COVID-19), lo que pone en riesgo el logro de indicadores como detecciones, control metabólico y trabajos extramuros de UNEMEs EC.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</p:spTree>
    <p:extLst>
      <p:ext uri="{BB962C8B-B14F-4D97-AF65-F5344CB8AC3E}">
        <p14:creationId xmlns:p14="http://schemas.microsoft.com/office/powerpoint/2010/main" val="7496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11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61813"/>
              </p:ext>
            </p:extLst>
          </p:nvPr>
        </p:nvGraphicFramePr>
        <p:xfrm>
          <a:off x="611561" y="2276872"/>
          <a:ext cx="7992887" cy="4176465"/>
        </p:xfrm>
        <a:graphic>
          <a:graphicData uri="http://schemas.openxmlformats.org/drawingml/2006/table">
            <a:tbl>
              <a:tblPr firstRow="1" firstCol="1" bandRow="1"/>
              <a:tblGrid>
                <a:gridCol w="1613244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379643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3537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625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un instrumento que permita recabar información para medir el grado de satisfacción de la población atendida y sus resultados.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8564"/>
                  </a:ext>
                </a:extLst>
              </a:tr>
              <a:tr h="360753"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la comunicación con los encargados de programa a nivel jurisdiccional.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51908"/>
                  </a:ext>
                </a:extLst>
              </a:tr>
              <a:tr h="5136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Brindar talleres de interés para motivar al personal encargado del programa, así como al personal médico encargado de capturar en el SIC.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139344"/>
                  </a:ext>
                </a:extLst>
              </a:tr>
              <a:tr h="5136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el abasto de tiras reactivas de glucosa, hemoglobina glucosilada, perfil de lípidos y microalbuminuria.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1534"/>
                  </a:ext>
                </a:extLst>
              </a:tr>
              <a:tr h="51360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la adquisición de troponinas para la mejora de la atención de infarto agudo al miocardio sin elevación del ST.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5362"/>
                  </a:ext>
                </a:extLst>
              </a:tr>
              <a:tr h="37810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Iniciar la gestión en los municipios para promover la creación de espacios cardio protegidos.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20231"/>
                  </a:ext>
                </a:extLst>
              </a:tr>
              <a:tr h="513607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mecanismos para mejorar la gestión y el proceso administrativo respecto a la adquisición de los medicamentos, con un seguimiento de principio a fin.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15919"/>
                  </a:ext>
                </a:extLst>
              </a:tr>
              <a:tr h="40441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Continuar con los trabajos extramuros de las UNEMEs EC.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93622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12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76159"/>
              </p:ext>
            </p:extLst>
          </p:nvPr>
        </p:nvGraphicFramePr>
        <p:xfrm>
          <a:off x="5076056" y="1927943"/>
          <a:ext cx="3600400" cy="2852462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570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5704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28524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</a:t>
                      </a: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 la evaluación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31474"/>
              </p:ext>
            </p:extLst>
          </p:nvPr>
        </p:nvGraphicFramePr>
        <p:xfrm>
          <a:off x="539552" y="1828077"/>
          <a:ext cx="4248472" cy="33291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Como se puede observar, la puntuación global es de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2.44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sobre una calificación máxima de 4 destacándose las notas de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diseño y cobertura y focalización,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sin embargo, es preciso anotar que este es el primer ejercicio de evaluación de este programa en el estado de Sinaloa por lo que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20276"/>
              </p:ext>
            </p:extLst>
          </p:nvPr>
        </p:nvGraphicFramePr>
        <p:xfrm>
          <a:off x="251519" y="1472168"/>
          <a:ext cx="4202355" cy="51023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0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la Norma Oficial Mexicana, </a:t>
                      </a:r>
                      <a:r>
                        <a:rPr lang="fr-FR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NOM-031-SSA3-2012, NOM-004-SSA3-2012, NOM-024-SSA3-2012, NOM-015-SSA3-2012, NOM-017-SSA2-2012, NOM-008-SSA3-2017, NOM-015-SSA2-2010, NOM-030-SSA2-2009, NOM-037-SSA2-2012 y la NOM-043-SSA2-2012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se encuentra alineado con el PND 2019 – 2024 y el PSS 2020 -2024, de igual manera con el PED Sinaloa 2017 – 2021 y el PSS 2017 – 2021.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Árbol del Problema es posible identificar el problema central del programa y un breve diagnóstico del problema.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el Plan Anual de Trabajo (PAT) donde se presenta información sobre el diagnóstico situacional del programa.</a:t>
                      </a:r>
                    </a:p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define su población objetivo.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población potencial y la población objetivo se encuentran estimadas de acuerdo a la proyecciones de la Población de México y de las Entidades Federativas, 2016 – 2050 y la Conciliación Demográfica de México, 1950 – 2015 llevados a cabo por el Consejo Nacional de Población (CONAPO).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05236"/>
              </p:ext>
            </p:extLst>
          </p:nvPr>
        </p:nvGraphicFramePr>
        <p:xfrm>
          <a:off x="4716016" y="1916830"/>
          <a:ext cx="4230424" cy="2654550"/>
        </p:xfrm>
        <a:graphic>
          <a:graphicData uri="http://schemas.openxmlformats.org/drawingml/2006/table">
            <a:tbl>
              <a:tblPr firstRow="1" firstCol="1" bandRow="1"/>
              <a:tblGrid>
                <a:gridCol w="2103365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127059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4190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(PED) Sinaloa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– 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(PND) 2019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625347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Social,</a:t>
                      </a:r>
                      <a:r>
                        <a:rPr lang="es-MX" sz="1000" baseline="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toda la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4073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2017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2020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53658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 2. </a:t>
                      </a:r>
                      <a:endParaRPr lang="es-MX" sz="1000" dirty="0" smtClean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prioritaria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5.1. 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245082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421066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3.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específico 3.4.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453875" y="1520094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Alineación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53875" y="4679558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Población potencial y objetivo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63191"/>
              </p:ext>
            </p:extLst>
          </p:nvPr>
        </p:nvGraphicFramePr>
        <p:xfrm>
          <a:off x="4716016" y="5049345"/>
          <a:ext cx="1746148" cy="147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148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</a:tblGrid>
              <a:tr h="3608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887,193 personas</a:t>
                      </a:r>
                      <a:endParaRPr lang="es-MX" sz="10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4600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  <a:tr h="3717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Mestiza" panose="00000500000000000000" pitchFamily="50" charset="0"/>
                        </a:rPr>
                        <a:t>292,774 personas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7142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55025"/>
            <a:ext cx="2222134" cy="142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100221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  <a:endParaRPr lang="es-MX" sz="1600" b="1" dirty="0">
              <a:solidFill>
                <a:srgbClr val="642F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4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85563"/>
              </p:ext>
            </p:extLst>
          </p:nvPr>
        </p:nvGraphicFramePr>
        <p:xfrm>
          <a:off x="251520" y="1472168"/>
          <a:ext cx="8640960" cy="10424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cuenta con el Programa Operativo Anual (POA).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 la plataforma Cubos dinámicos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3"/>
                        </a:rPr>
                        <a:t>http://www.dgis.salud.gob.mx/contenidos/basesdedatos/BD_Cubos_gobmx.html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de la Dirección General de Información en Salud (DGIS) adscrita a la Secretaría de Salud, los Servicios de Salud de Sinaloa reportan información sobre las detecciones, consultas o actividades que se realizan.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21208" r="6457" b="521"/>
          <a:stretch/>
        </p:blipFill>
        <p:spPr>
          <a:xfrm>
            <a:off x="541220" y="2599174"/>
            <a:ext cx="4573711" cy="21785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2560" y="4869160"/>
            <a:ext cx="86399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A través del Sistema de Reporte de Recursos Federales Transferidos (SRFT) administrado por la Secretaría de Hacienda y Crédito Público (SHCP), los Servicios de Salud de Sinaloa reportan sobre el ejercicio, destino y resultados obtenidos con los recursos federales transferidos.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5220072" y="2905389"/>
            <a:ext cx="3600000" cy="1656000"/>
            <a:chOff x="5365756" y="3270740"/>
            <a:chExt cx="3526724" cy="1598420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6" r="72239" b="69276"/>
            <a:stretch/>
          </p:blipFill>
          <p:spPr>
            <a:xfrm>
              <a:off x="5365756" y="3270740"/>
              <a:ext cx="639688" cy="732847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6" r="31614" b="69276"/>
            <a:stretch/>
          </p:blipFill>
          <p:spPr>
            <a:xfrm>
              <a:off x="6013238" y="3286658"/>
              <a:ext cx="864096" cy="722611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11" b="69276"/>
            <a:stretch/>
          </p:blipFill>
          <p:spPr>
            <a:xfrm>
              <a:off x="6823182" y="3289919"/>
              <a:ext cx="656456" cy="722611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77" r="71875" b="35005"/>
            <a:stretch/>
          </p:blipFill>
          <p:spPr>
            <a:xfrm>
              <a:off x="7586447" y="3277122"/>
              <a:ext cx="648072" cy="720081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0" t="33835" r="35305" b="35548"/>
            <a:stretch/>
          </p:blipFill>
          <p:spPr>
            <a:xfrm>
              <a:off x="8244407" y="3270741"/>
              <a:ext cx="648073" cy="72008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5" t="31316" r="759" b="35005"/>
            <a:stretch/>
          </p:blipFill>
          <p:spPr>
            <a:xfrm>
              <a:off x="5705559" y="4077071"/>
              <a:ext cx="594633" cy="79208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38" r="75000" b="361"/>
            <a:stretch/>
          </p:blipFill>
          <p:spPr>
            <a:xfrm>
              <a:off x="6487686" y="4161140"/>
              <a:ext cx="576064" cy="691500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30" t="70238" r="38370" b="361"/>
            <a:stretch/>
          </p:blipFill>
          <p:spPr>
            <a:xfrm>
              <a:off x="7222582" y="4161140"/>
              <a:ext cx="576064" cy="6915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2" t="69904" r="-1892" b="361"/>
            <a:stretch/>
          </p:blipFill>
          <p:spPr>
            <a:xfrm>
              <a:off x="7946762" y="4153302"/>
              <a:ext cx="659938" cy="699338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0" y="5502809"/>
            <a:ext cx="8278852" cy="10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Cobertura y Focalización</a:t>
            </a:r>
            <a:endParaRPr lang="es-MX" dirty="0"/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43899"/>
              </p:ext>
            </p:extLst>
          </p:nvPr>
        </p:nvGraphicFramePr>
        <p:xfrm>
          <a:off x="4644008" y="2088256"/>
          <a:ext cx="3816424" cy="170078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23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MIR del programa, se establece que la población a atender es “población de mujeres y hombres de 20 años y más en el estado de Sinaloa”.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ejercicio fiscal 2021, la población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objetivo fue de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292,774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personas, y se captaron a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327,411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personas atendidas, con lo que se alcanzó una cobertura del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111.83%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población.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467544" y="1700808"/>
            <a:ext cx="3919056" cy="2376264"/>
            <a:chOff x="467544" y="1583214"/>
            <a:chExt cx="3919056" cy="237626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795210"/>
              <a:ext cx="3919056" cy="2164268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1534074" y="1583214"/>
              <a:ext cx="1768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Cobertura del Programa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644008" y="4221088"/>
            <a:ext cx="3956647" cy="2398534"/>
            <a:chOff x="4773769" y="3496287"/>
            <a:chExt cx="3956647" cy="239853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3769" y="3736650"/>
              <a:ext cx="3956647" cy="2158171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5720399" y="3496287"/>
              <a:ext cx="20633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smtClean="0">
                  <a:latin typeface="Mestiza" panose="00000500000000000000" pitchFamily="50" charset="0"/>
                </a:rPr>
                <a:t>Población Objetivo Atendida</a:t>
              </a:r>
              <a:endParaRPr lang="es-MX" sz="1100" b="1" dirty="0">
                <a:latin typeface="Mestiza" panose="00000500000000000000" pitchFamily="50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6" y="4293096"/>
            <a:ext cx="35283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64338"/>
              </p:ext>
            </p:extLst>
          </p:nvPr>
        </p:nvGraphicFramePr>
        <p:xfrm>
          <a:off x="107504" y="1448764"/>
          <a:ext cx="2520280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Proceso general del Programa: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Rectángulo 80"/>
          <p:cNvSpPr/>
          <p:nvPr/>
        </p:nvSpPr>
        <p:spPr>
          <a:xfrm>
            <a:off x="107504" y="5074695"/>
            <a:ext cx="8924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A través del Sistema de Información para la Administración del Fondo para el Fortalecimiento de Acciones de Salud Pública en las Entidades 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Federativas (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</a:rPr>
              <a:t>SIAFFASPE) </a:t>
            </a:r>
            <a:r>
              <a:rPr lang="es-MX" sz="1100" dirty="0">
                <a:latin typeface="Mestiza" panose="00000500000000000000" pitchFamily="50" charset="0"/>
                <a:ea typeface="Calibri"/>
                <a:cs typeface="Times New Roman"/>
                <a:hlinkClick r:id="rId3"/>
              </a:rPr>
              <a:t>https://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  <a:hlinkClick r:id="rId3"/>
              </a:rPr>
              <a:t>siaffaspe.gob.mx/App/Portal/index</a:t>
            </a: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: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411254" y="5620481"/>
            <a:ext cx="8502274" cy="904863"/>
          </a:xfrm>
          <a:prstGeom prst="rect">
            <a:avLst/>
          </a:prstGeom>
        </p:spPr>
        <p:txBody>
          <a:bodyPr wrap="square" numCol="2" spcCol="72000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Se define el programa de salud pública.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Se fomenta el cumplimiento de metas.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Se regula el seguimiento sobre la Ministración de recursos presupuestarios y de insumos/bienes.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Se lleva un control de la comprobación del gasto para contribuir a la transparencia y rendición de cuentas.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Fortalece la comunicación entre UA/OD y entidades federativas.</a:t>
            </a:r>
          </a:p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Define un esquema de rendición de cuentas.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51520" y="2060848"/>
            <a:ext cx="1454811" cy="8127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Población de mujeres y hombres de 20 años y más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43889" y="3697631"/>
            <a:ext cx="1551847" cy="94389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Acudir a los centros de salud u hospitales de los Servicios de Salud de Sinaloa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300561" y="2467208"/>
            <a:ext cx="1469265" cy="83675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solicitan los servicios de Riesgo Cardiovascular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679983" y="3816914"/>
            <a:ext cx="1259551" cy="7920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entrega la documentación correspondiente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759205" y="2113455"/>
            <a:ext cx="1735357" cy="11064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Responder las encuestas que realizar los servicios de trabajo social, asimismo como la carta compromiso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040411" y="3702849"/>
            <a:ext cx="1692048" cy="9061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Acudir a consulta médico especialista y a las áreas de enfermería, psicología y nutrición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7496247" y="2305186"/>
            <a:ext cx="1533216" cy="7457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000" dirty="0">
                <a:solidFill>
                  <a:schemeClr val="tx1"/>
                </a:solidFill>
                <a:effectLst/>
                <a:latin typeface="Mestiz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Asistir a las citas establecidas por la unidad de salud</a:t>
            </a:r>
          </a:p>
        </p:txBody>
      </p:sp>
      <p:cxnSp>
        <p:nvCxnSpPr>
          <p:cNvPr id="4" name="Conector recto de flecha 3"/>
          <p:cNvCxnSpPr>
            <a:stCxn id="8" idx="2"/>
            <a:endCxn id="9" idx="0"/>
          </p:cNvCxnSpPr>
          <p:nvPr/>
        </p:nvCxnSpPr>
        <p:spPr>
          <a:xfrm>
            <a:off x="978926" y="2873569"/>
            <a:ext cx="440887" cy="82406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stCxn id="9" idx="3"/>
            <a:endCxn id="10" idx="2"/>
          </p:cNvCxnSpPr>
          <p:nvPr/>
        </p:nvCxnSpPr>
        <p:spPr>
          <a:xfrm flipV="1">
            <a:off x="2195736" y="3303959"/>
            <a:ext cx="839458" cy="86561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0" idx="3"/>
            <a:endCxn id="12" idx="0"/>
          </p:cNvCxnSpPr>
          <p:nvPr/>
        </p:nvCxnSpPr>
        <p:spPr>
          <a:xfrm>
            <a:off x="3769826" y="2885584"/>
            <a:ext cx="539933" cy="93133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12" idx="3"/>
            <a:endCxn id="13" idx="2"/>
          </p:cNvCxnSpPr>
          <p:nvPr/>
        </p:nvCxnSpPr>
        <p:spPr>
          <a:xfrm flipV="1">
            <a:off x="4939534" y="3219915"/>
            <a:ext cx="687350" cy="99304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3" idx="3"/>
            <a:endCxn id="14" idx="0"/>
          </p:cNvCxnSpPr>
          <p:nvPr/>
        </p:nvCxnSpPr>
        <p:spPr>
          <a:xfrm>
            <a:off x="6494562" y="2666685"/>
            <a:ext cx="391873" cy="103616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4" idx="3"/>
            <a:endCxn id="15" idx="2"/>
          </p:cNvCxnSpPr>
          <p:nvPr/>
        </p:nvCxnSpPr>
        <p:spPr>
          <a:xfrm flipV="1">
            <a:off x="7732459" y="3050899"/>
            <a:ext cx="530396" cy="110503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FB6EC"/>
              </a:clrFrom>
              <a:clrTo>
                <a:srgbClr val="9FB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r="12114"/>
          <a:stretch/>
        </p:blipFill>
        <p:spPr>
          <a:xfrm>
            <a:off x="6372200" y="3508903"/>
            <a:ext cx="2501175" cy="183920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88379"/>
              </p:ext>
            </p:extLst>
          </p:nvPr>
        </p:nvGraphicFramePr>
        <p:xfrm>
          <a:off x="251520" y="1495664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10097"/>
              </p:ext>
            </p:extLst>
          </p:nvPr>
        </p:nvGraphicFramePr>
        <p:xfrm>
          <a:off x="251520" y="5614376"/>
          <a:ext cx="8568952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sitio web de los Servicios de Salud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4"/>
                        </a:rPr>
                        <a:t>http://saludsinaloa.gob.mx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a su vez en el apartado de transparencia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http://saludsinaloa.gob.mx/index.php/transparencia/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se difunde información relevante que permita la transparencia y rendición de cuentas tanto a ciudadanos como a organismos e interesados.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41887"/>
              </p:ext>
            </p:extLst>
          </p:nvPr>
        </p:nvGraphicFramePr>
        <p:xfrm>
          <a:off x="539552" y="1891724"/>
          <a:ext cx="5688632" cy="3481492"/>
        </p:xfrm>
        <a:graphic>
          <a:graphicData uri="http://schemas.openxmlformats.org/drawingml/2006/table">
            <a:tbl>
              <a:tblPr firstRow="1" firstCol="1" bandRow="1"/>
              <a:tblGrid>
                <a:gridCol w="1755431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345354">
                  <a:extLst>
                    <a:ext uri="{9D8B030D-6E8A-4147-A177-3AD203B41FA5}">
                      <a16:colId xmlns:a16="http://schemas.microsoft.com/office/drawing/2014/main" val="4075791953"/>
                    </a:ext>
                  </a:extLst>
                </a:gridCol>
                <a:gridCol w="1261567">
                  <a:extLst>
                    <a:ext uri="{9D8B030D-6E8A-4147-A177-3AD203B41FA5}">
                      <a16:colId xmlns:a16="http://schemas.microsoft.com/office/drawing/2014/main" val="948198036"/>
                    </a:ext>
                  </a:extLst>
                </a:gridCol>
                <a:gridCol w="1326280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24691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Presupuesto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246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469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32056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7,298,380.00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7,298,380.00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4938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$8,413,048.00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8,723,048.00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generales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500,000.00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602,000.00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1,102,000.00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7407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4938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1,677,000.00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1,677,000.00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469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271604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$ 18,800,428.00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55" y="1926275"/>
            <a:ext cx="2446719" cy="142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10022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82312"/>
              </p:ext>
            </p:extLst>
          </p:nvPr>
        </p:nvGraphicFramePr>
        <p:xfrm>
          <a:off x="323528" y="1430479"/>
          <a:ext cx="8496944" cy="70237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37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Riesgo Cardiovascular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cuenta con un instrumento para medir el grado de satisfacción de la Población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lo que, se recomienda gestionar dicho instrumento que permita recabar información para medir el grado de satisfacción de la población atendida y sus resultados.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0 Elipse"/>
          <p:cNvSpPr/>
          <p:nvPr/>
        </p:nvSpPr>
        <p:spPr>
          <a:xfrm>
            <a:off x="240760" y="2194104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221559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12752"/>
              </p:ext>
            </p:extLst>
          </p:nvPr>
        </p:nvGraphicFramePr>
        <p:xfrm>
          <a:off x="240760" y="2708921"/>
          <a:ext cx="8651720" cy="3989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1280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585581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Tasa mortalidad por enfermedad isquémica del corazón en la población de 20 años y más en un periodo determinado en relación a la línea basal 2022.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526889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Variación proporcional entre los cambios de control de las enfermedades cardiometabólicas.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457892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cobertura de consultas de nutrición y orientaciones sobre actividad física otorgadas.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75074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población de 20 años de Sinaloa detectados oportunamente con enfermedades cardiometabólicas como la diabetes mellitus, hipertensión arterial y obesidad mediante cuestionario de factores de riesgo.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85581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3.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población de 20 años y más usuarios detectados oportunamente con dislipidemia mediante tira reactiva de perfil de lípidos.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  <a:tr h="526889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Componente 4.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pacientes  con enfermedades cardiometabólicos controlados.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  <a:tr h="526889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1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 Porcentaje de centros de salud con Grupo de Ayuda Mutua formado.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2357474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23574" b="27791"/>
          <a:stretch/>
        </p:blipFill>
        <p:spPr>
          <a:xfrm>
            <a:off x="5077204" y="2708921"/>
            <a:ext cx="3743268" cy="5040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27437" b="31120"/>
          <a:stretch/>
        </p:blipFill>
        <p:spPr>
          <a:xfrm>
            <a:off x="5077204" y="3367754"/>
            <a:ext cx="3743268" cy="4035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/>
          <a:srcRect t="27962" b="30595"/>
          <a:stretch/>
        </p:blipFill>
        <p:spPr>
          <a:xfrm>
            <a:off x="5077204" y="3819276"/>
            <a:ext cx="3743268" cy="43204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/>
          <a:srcRect t="21383" b="23360"/>
          <a:stretch/>
        </p:blipFill>
        <p:spPr>
          <a:xfrm>
            <a:off x="5077204" y="4365104"/>
            <a:ext cx="3743268" cy="57606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/>
          <a:srcRect t="31822" b="26491"/>
          <a:stretch/>
        </p:blipFill>
        <p:spPr>
          <a:xfrm>
            <a:off x="5069215" y="5157192"/>
            <a:ext cx="3743268" cy="43204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/>
          <a:srcRect t="26900" b="24466"/>
          <a:stretch/>
        </p:blipFill>
        <p:spPr>
          <a:xfrm>
            <a:off x="5069215" y="5661248"/>
            <a:ext cx="3743268" cy="50405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0"/>
          <a:srcRect t="25824" b="25826"/>
          <a:stretch/>
        </p:blipFill>
        <p:spPr>
          <a:xfrm>
            <a:off x="5066982" y="6165304"/>
            <a:ext cx="374326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51267"/>
              </p:ext>
            </p:extLst>
          </p:nvPr>
        </p:nvGraphicFramePr>
        <p:xfrm>
          <a:off x="251520" y="1480904"/>
          <a:ext cx="8640960" cy="490416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está vinculado a los objetivos y estrategias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alineado conforme a la Ley de Salud del Estado de Sinaloa.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Alineado de acuerdo con el Programa de Acción Especifico de Enfermedades Cardiometabólicas (PAE ECM).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monitoreo, dar seguimiento, evaluar y rendir cuentas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un plan estratégico que contempla los resultados que se quieren alcanzar, y los indicadores para medir el avance en el logro de sus resultados.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identifican las áreas de oportunidad.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información sobre la población objetivo, que cubre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alcanzó un 111.83% de cobertura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la página web de los SSS se puede localizar la información de resultados principales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utilizan elementos metodológicos y normas que apoyan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procesos clave en la operación del programa coinciden con las actividades y metas de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 una coordinación y colaboración entre programas.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indicadores de Fin y Propósito cumplen con resultados satisfactorios, mismos que se encuentran vertidos en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tiene iniciativa por parte del equipo de trabajo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Trabajo en equipo entre las coordinaciones de nutrición, actividad física y riesgo cardiovascular.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 una mejor comunicación entre las áreas de atención médica, farmacia y del programa Riesgo Cardiovascular.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Apertura para el desarrollo profesional.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encuentra en función la red de atención del Código Infarto en el estado de Sinaloa, con apego a la iniciativa IAM Mx.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4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53876"/>
              </p:ext>
            </p:extLst>
          </p:nvPr>
        </p:nvGraphicFramePr>
        <p:xfrm>
          <a:off x="251520" y="1480904"/>
          <a:ext cx="8784976" cy="40911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tiene identificado el problema que busca resolver, mismo que se encuentra identificado en el árbol del problema del programa y en el PSS 2020 – 2024 derivado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NOM-031-SSA3-2012, NOM-004-SSA3-2012, NOM-024-SSA3-2012, NOM-015-SSA3-2012, NOM-017-SSA2-2012, NOM-008-SSA3-2017, NOM-015-SSA2-2010,  NOM-030-SSA2-2009,  NOM-037-SSA2-2012, y NOM-043-SSA2-2012.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Criterios para brindar orientación.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alineado conforme a la Ley General de Salud.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El programa se encuentra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Implementar un mayor seguimiento y supervisión del área operativa y jurisdicciones para identificación de áreas de oportunidad de manera oportuna.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Mejorar la gestión para la adquisición de los insumos, implementando un seguimiento de principio a fin.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Personal de nuevo ingreso con actitud proactiva.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Mejorar la comunicación con los encargados del programa a nivel jurisdiccional.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Adquisición de troponinas para mejorar la atención de infarto agudo al miocardio sin elevación del ST.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Iniciar la gestión en los municipios para promover la creación de espacios cardio protegidos.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Continuar con los trabajos extramuros de las UNEMEs EC.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6648</TotalTime>
  <Words>2318</Words>
  <Application>Microsoft Office PowerPoint</Application>
  <PresentationFormat>Presentación en pantalla (4:3)</PresentationFormat>
  <Paragraphs>234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 Cardiovascular</dc:title>
  <dc:creator>CLSinaloa</dc:creator>
  <cp:lastModifiedBy>Lenovo</cp:lastModifiedBy>
  <cp:revision>233</cp:revision>
  <dcterms:created xsi:type="dcterms:W3CDTF">2020-02-21T23:32:07Z</dcterms:created>
  <dcterms:modified xsi:type="dcterms:W3CDTF">2022-11-30T18:23:07Z</dcterms:modified>
</cp:coreProperties>
</file>